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6" r:id="rId6"/>
    <p:sldId id="257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64" r:id="rId44"/>
  </p:sldIdLst>
  <p:sldSz cx="9144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Jost" pitchFamily="0" charset="-18"/>
        <a:ea typeface="SimSun" pitchFamily="0" charset="0"/>
        <a:cs typeface="Times New Roman" pitchFamily="1" charset="-18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01397287" val="1066" revOS="4"/>
      <pr:smFileRevision xmlns:pr="smNativeData" xmlns="smNativeData" dt="1701397287" val="101"/>
      <pr:guideOptions xmlns:pr="smNativeData" xmlns="smNativeData" dt="1701397287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114" d="100"/>
          <a:sy n="114" d="100"/>
        </p:scale>
        <p:origin x="519" y="215"/>
      </p:cViewPr>
      <p:guideLst x="0" y="0"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21" d="100"/>
        <a:sy n="21" d="100"/>
      </p:scale>
      <p:origin x="0" y="0"/>
    </p:cViewPr>
  </p:sorterViewPr>
  <p:notesViewPr>
    <p:cSldViewPr snapToObjects="1" showGuides="1">
      <p:cViewPr>
        <p:scale>
          <a:sx n="114" d="100"/>
          <a:sy n="114" d="100"/>
        </p:scale>
        <p:origin x="519" y="215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Slajd tytułowy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oNAAAINAAAJhYAABAAAAAmAAAACAAAAAEAAAAAAAAA"/>
              </a:ext>
            </a:extLst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3207-49D1-53C4-9FBE-BF917CF069EA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71FA-B4D1-5387-9FBE-42D23FF06917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ytuł i tekst pionowy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575A-14D1-53A1-9FBE-E2F419F069B7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5DA7-E9D1-53AB-9FBE-1FFE13F0694A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Tytuł pionowy i tekst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ABAABwNQAAsCUAABAAAAAmAAAACAAAAIMAAAAAAAAA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DXJwAAsCUAABAAAAAmAAAACAAAAAMAAAAAAAAA"/>
              </a:ext>
            </a:extLst>
          </p:cNvSpPr>
          <p:nvPr>
            <p:ph idx="1"/>
          </p:nvPr>
        </p:nvSpPr>
        <p:spPr>
          <a:xfrm>
            <a:off x="457200" y="274320"/>
            <a:ext cx="60191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66AE-E0D1-5390-9FBE-16C528F06943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3F07-49D1-53C9-9FBE-BF9C71F069EA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ytuł i zawartość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6841-0FD1-539E-9FBE-F9CB26F069AC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50FC-B2D1-53A6-9FBE-44F31EF06911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Nagłówek sekcji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QAABwbAABBNAAAfSMAABAAAAAmAAAACAAAAIGAAAAAAAAA"/>
              </a:ext>
            </a:extLst>
          </p:cNvSpPr>
          <p:nvPr>
            <p:ph type="title"/>
          </p:nvPr>
        </p:nvSpPr>
        <p:spPr>
          <a:xfrm>
            <a:off x="721995" y="4406900"/>
            <a:ext cx="77724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QAAOERAABBNAAAHBsAABAAAAAmAAAACAAAAIGAAAAAAAAA"/>
              </a:ext>
            </a:extLst>
          </p:cNvSpPr>
          <p:nvPr>
            <p:ph idx="1"/>
          </p:nvPr>
        </p:nvSpPr>
        <p:spPr>
          <a:xfrm>
            <a:off x="721995" y="2906395"/>
            <a:ext cx="77724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4C49-07D1-53BA-9FBE-F1EF02F069A4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3013-5DD1-53C6-9FBE-AB937EF069FE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ytuł i dwa elementy zawartości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xwAANgJAABwNQAAsCUAABAAAAAmAAAACAAAAAGAAAAAAAAA"/>
              </a:ext>
            </a:extLst>
          </p:cNvSpPr>
          <p:nvPr>
            <p:ph idx="2"/>
          </p:nvPr>
        </p:nvSpPr>
        <p:spPr>
          <a:xfrm>
            <a:off x="4647565" y="1600200"/>
            <a:ext cx="40392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6314-5AD1-5395-9FBE-ACC02DF069F9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6123-6DD1-5397-9FBE-9BC22FF069CE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Porównanie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EJAACqGwAAYQ0AABAAAAAmAAAACAAAAIGAAAAAAAAA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qGwAAsCUAABAAAAAmAAAACAAAAAGAAAAAAAAA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RwAAHEJAABwNQAAYQ0AABAAAAAmAAAACAAAAIGAAAAAAAAA"/>
              </a:ext>
            </a:extLst>
          </p:cNvSpPr>
          <p:nvPr>
            <p:ph idx="3"/>
          </p:nvPr>
        </p:nvSpPr>
        <p:spPr>
          <a:xfrm>
            <a:off x="4646295" y="1534795"/>
            <a:ext cx="40405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RwAAGENAABwNQAAsCUAABAAAAAmAAAACAAAAAGAAAAAAAAA"/>
              </a:ext>
            </a:extLst>
          </p:cNvSpPr>
          <p:nvPr>
            <p:ph idx="4"/>
          </p:nvPr>
        </p:nvSpPr>
        <p:spPr>
          <a:xfrm>
            <a:off x="4646295" y="2174875"/>
            <a:ext cx="40405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0B98-D6D1-53FD-9FBE-20A845F06975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4716-58D1-53B1-9FBE-AEE409F069FB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ylko tytuł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2DC1-8FD1-53DB-9FBE-798E63F0692C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593C-72D1-53AF-9FBE-84FA17F069D1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Pusty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04EE-A0D1-53F2-9FBE-56A74AF06903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7AC2-8CD1-538C-9FBE-7AD934F0692F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Zawartość z podpisem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RFQAA1AgAABAAAAAmAAAACAAAAIGAAAAAAAAA"/>
              </a:ext>
            </a:extLst>
          </p:cNvSpPr>
          <p:nvPr>
            <p:ph type="title"/>
          </p:nvPr>
        </p:nvSpPr>
        <p:spPr>
          <a:xfrm>
            <a:off x="457200" y="273050"/>
            <a:ext cx="30079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RFQAAsCUAABAAAAAmAAAACAAAAAGAAAAAAAAA"/>
              </a:ext>
            </a:extLst>
          </p:cNvSpPr>
          <p:nvPr>
            <p:ph idx="2"/>
          </p:nvPr>
        </p:nvSpPr>
        <p:spPr>
          <a:xfrm>
            <a:off x="457200" y="1435100"/>
            <a:ext cx="30079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0ED5-9BD1-53F8-9FBE-6DAD40F06938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0E14-5AD1-53F8-9FBE-ACAD40F069F9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Obraz z podpisem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IgdAADGLAAABCEAABAAAAAmAAAACAAAAIGAAAAAAAAA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MYDAADGLAAAFh0AABAAAAAmAAAACAAAAAGAAAAAAAAA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AQhAADGLAAA+CUAABAAAAAmAAAACAAAAAGAAAAAAAAA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C062004-4AD1-53D6-9FBE-BC836EF069E9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C067BF3-BDD1-538D-9FBE-4BD835F0691E}" type="slidenum">
              <a:t/>
            </a:fld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Projekt domyślny">
    <p:bg>
      <p:bgPr>
        <a:blipFill>
          <a:blip r:embed="rId1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P//////////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P//////////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P//////////"/>
              </a:ext>
            </a:extLst>
          </p:cNvSpPr>
          <p:nvPr>
            <p:ph type="dt" sz="quarter" idx="2"/>
          </p:nvPr>
        </p:nvSpPr>
        <p:spPr>
          <a:xfrm>
            <a:off x="457200" y="6356985"/>
            <a:ext cx="21329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fld id="{3C0662DF-91D1-5394-9FBE-67C12CF06932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P//////////"/>
              </a:ext>
            </a:extLst>
          </p:cNvSpPr>
          <p:nvPr>
            <p:ph type="ftr" sz="quarter" idx="3"/>
          </p:nvPr>
        </p:nvSpPr>
        <p:spPr>
          <a:xfrm>
            <a:off x="3124200" y="6356985"/>
            <a:ext cx="28949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6553200" y="6356985"/>
            <a:ext cx="2133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C0640CF-81D1-53B6-9FBE-77E30EF06922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Jost" pitchFamily="0" charset="-18"/>
          <a:ea typeface="SimSun" pitchFamily="0" charset="0"/>
          <a:cs typeface="Times New Roman" pitchFamily="1" charset="-18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oOAAAINAAAthcAABAAAAAmAAAACAAAAAEAAAAAAAAA"/>
              </a:ext>
            </a:extLst>
          </p:cNvSpPr>
          <p:nvPr>
            <p:ph type="ctrTitle"/>
          </p:nvPr>
        </p:nvSpPr>
        <p:spPr>
          <a:xfrm>
            <a:off x="685800" y="2383790"/>
            <a:ext cx="7772400" cy="1470660"/>
          </a:xfrm>
        </p:spPr>
        <p:txBody>
          <a:bodyPr/>
          <a:lstStyle/>
          <a:p>
            <a:pPr>
              <a:defRPr sz="7200" cap="none">
                <a:solidFill>
                  <a:srgbClr val="8C1504"/>
                </a:solidFill>
              </a:defRPr>
            </a:pPr>
            <a:r>
              <a:t>Mikro-</a:t>
            </a:r>
            <a:br/>
            <a:r>
              <a:t>i makrotypografia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600" cap="none">
                <a:solidFill>
                  <a:srgbClr val="8C1504"/>
                </a:solidFill>
              </a:defRPr>
            </a:pPr>
            <a:r>
              <a:t>Zmiana stopnia to nie tylko skalowanie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jDQAAI0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0515" cy="43630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600" cap="none">
                <a:solidFill>
                  <a:srgbClr val="8C1504"/>
                </a:solidFill>
              </a:defRPr>
            </a:pPr>
            <a:r>
              <a:t>Zmiana stopnia to nie tylko skalowanie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jjQAAI4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1785" cy="4363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600" cap="none">
                <a:solidFill>
                  <a:srgbClr val="8C1504"/>
                </a:solidFill>
              </a:defRPr>
            </a:pPr>
            <a:r>
              <a:t>Zmiana stopnia to nie tylko skalowanie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kDQAAI8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3055" cy="43643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Justunek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kjQAAJA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4325" cy="43649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000" cap="none">
                <a:solidFill>
                  <a:srgbClr val="8C1504"/>
                </a:solidFill>
              </a:defRPr>
            </a:pPr>
            <a:r>
              <a:t>Justunek z automatycznym dzieleniem wyrazów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+PGE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lDQAAJE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5595" cy="43656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000" cap="none">
                <a:solidFill>
                  <a:srgbClr val="8C1504"/>
                </a:solidFill>
              </a:defRPr>
            </a:pPr>
            <a:r>
              <a:t>Czy obustronny justunek zawsze jest najlepszy?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lTQAAJI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6230" cy="43662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000" cap="none">
                <a:solidFill>
                  <a:srgbClr val="8C1504"/>
                </a:solidFill>
              </a:defRPr>
            </a:pPr>
            <a:r>
              <a:t>Czy obustronny justunek zawsze jest najlepszy?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lzQAAJM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7500" cy="43668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4000" cap="none">
                <a:solidFill>
                  <a:srgbClr val="8C1504"/>
                </a:solidFill>
              </a:defRPr>
            </a:pPr>
            <a:r>
              <a:t>Czy wystarczy wyrównać „do linijki”?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mTQAAJQ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38770" cy="43675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4000" cap="none">
                <a:solidFill>
                  <a:srgbClr val="8C1504"/>
                </a:solidFill>
              </a:defRPr>
            </a:pPr>
            <a:r>
              <a:t>Czy wystarczy wyrównać „do linijki”?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mzQAAJU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0040" cy="43681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4000" cap="none">
                <a:solidFill>
                  <a:srgbClr val="8C1504"/>
                </a:solidFill>
              </a:defRPr>
            </a:pPr>
            <a:r>
              <a:t>Gdy trzeba zmienić kształt akapitu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nTQAAJY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1310" cy="4368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Definicje</a:t>
            </a:r>
          </a:p>
        </p:txBody>
      </p:sp>
      <p:sp>
        <p:nvSpPr>
          <p:cNvPr id="3" name="Tekst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AAAAAAmAAAACAAAAAEAAAAAAAAA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</p:spPr>
        <p:txBody>
          <a:bodyPr/>
          <a:lstStyle/>
          <a:p>
            <a:pPr>
              <a:defRPr cap="none">
                <a:solidFill>
                  <a:srgbClr val="3F2705"/>
                </a:solidFill>
              </a:defRPr>
            </a:pPr>
            <a:r>
              <a:t>Mikrotypografia – zależności typograficzne zachodzące w i pomiędzy znakami pisma.</a:t>
            </a:r>
          </a:p>
          <a:p>
            <a:pPr>
              <a:defRPr cap="none">
                <a:solidFill>
                  <a:srgbClr val="3F2705"/>
                </a:solidFill>
              </a:defRPr>
            </a:pPr>
            <a:r>
              <a:t>Makrotypografia – relacje pomiędzy znakami pisma a pozostałymi elementami kompozycji np. kolumną tekstu, stroną itp.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Rzecz o interlinii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nzQAAJc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2580" cy="43694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Rzecz o interlinii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oDQAAJg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3215" cy="43700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Mikro- vs. makrotypografia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ojQAAJk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4485" cy="43707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Parametry współczesnej typografii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pDQAAJo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5755" cy="43713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Progresja stopni pisma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pjQAAJs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7025" cy="43719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Progresja stopni pisma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qDQAAJw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8295" cy="43726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Progresja stopni pisma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qTQAAJ0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48930" cy="43732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Inne wyróżniki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qzQAAJ4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0200" cy="43738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Komponowanie tekstu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rTQAAJ8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1470" cy="43745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Komponowanie tekstu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iU3Bx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rzQAAKA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2740" cy="43751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Zacznijmy od jednostek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IDAACwCQAAfjQAAIA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1574800"/>
            <a:ext cx="7922260" cy="43586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Inne wyróżniki c.d.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sTQAAKE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4010" cy="43757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Inne wyróżniki c.d.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szQAAKI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5280" cy="43764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Inne wyróżniki c.d.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tDQAAKM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5915" cy="43770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Siatka linii bazowych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tjQAAKQ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7185" cy="43776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Wyróżnianie akapitu*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uDQAAKU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8455" cy="43783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Pole tekstowe1"/>
          <p:cNvSpPr txBox="1">
            <a:extLst>
              <a:ext uri="smNativeData">
                <pr:smNativeData xmlns:pr="smNativeData" xmlns="smNativeData" val="SMDATA_15_J0Np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UCAAD/fwAA/38AAAAAAAAJAAAABAAAAAQ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QMAAIUlAACzKwAAxScAABAgAAAmAAAACAAAAP//////////"/>
              </a:ext>
            </a:extLst>
          </p:cNvSpPr>
          <p:nvPr/>
        </p:nvSpPr>
        <p:spPr>
          <a:xfrm>
            <a:off x="645795" y="6099175"/>
            <a:ext cx="645795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cap="none">
                <a:solidFill>
                  <a:srgbClr val="3F2705"/>
                </a:solidFill>
              </a:defRPr>
            </a:pPr>
            <a:r>
              <a:t>*oraz „sieroty” i „wdowy”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Wyróżnianie akapitu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ujQAAKY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59725" cy="43789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Wyróżnianie akapitu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vDQAAKc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60995" cy="43795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Wielopoziomowa struktura tekstu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vTQAAKg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61630" cy="43802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Wielopoziomowa struktura tekstu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vzQAAKk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62900" cy="43808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Wielopoziomowa struktura tekstu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wTQAAKo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64170" cy="43815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Zacznijmy od jednostek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IDAACwCQAAgDQAAIE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1574800"/>
            <a:ext cx="7923530" cy="43592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Zacznijmy od jednostek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IDAACwCQAAgjQAAII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1574800"/>
            <a:ext cx="7924800" cy="43599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Zacznijmy od jednostek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IDAACwCQAAhDQAAIM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1574800"/>
            <a:ext cx="7926070" cy="43605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cap="none">
                <a:solidFill>
                  <a:srgbClr val="8C1504"/>
                </a:solidFill>
              </a:defRPr>
            </a:pPr>
            <a:r>
              <a:t>Zacznijmy od jednostek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IDAACwCQAAhjQAAIQ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" y="1574800"/>
            <a:ext cx="7927340" cy="43611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600" cap="none">
                <a:solidFill>
                  <a:srgbClr val="8C1504"/>
                </a:solidFill>
              </a:defRPr>
            </a:pPr>
            <a:r>
              <a:t>Zmiana stopnia to nie tylko skalowanie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iTQAAIs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28610" cy="43618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5_J0Np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sz="3600" cap="none">
                <a:solidFill>
                  <a:srgbClr val="8C1504"/>
                </a:solidFill>
              </a:defRPr>
            </a:pPr>
            <a:r>
              <a:t>Zmiana stopnia to nie tylko skalowanie</a:t>
            </a:r>
          </a:p>
        </p:txBody>
      </p:sp>
      <p:pic>
        <p:nvPicPr>
          <p:cNvPr id="3" name="Obraz1"/>
          <p:cNvPicPr>
            <a:picLocks noChangeAspect="1"/>
            <a:extLst>
              <a:ext uri="smNativeData">
                <pr:smNativeData xmlns:pr="smNativeData" xmlns="smNativeData" val="SMDATA_17_J0Np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DAAC2CQAAizQAAIw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578610"/>
            <a:ext cx="7929880" cy="43624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Jost"/>
        <a:ea typeface="SimSun"/>
        <a:cs typeface="Times New Roman"/>
      </a:majorFont>
      <a:minorFont>
        <a:latin typeface="Jost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bodzio</cp:lastModifiedBy>
  <cp:revision>0</cp:revision>
  <dcterms:created xsi:type="dcterms:W3CDTF">2023-11-10T15:09:01Z</dcterms:created>
  <dcterms:modified xsi:type="dcterms:W3CDTF">2023-12-01T02:21:27Z</dcterms:modified>
</cp:coreProperties>
</file>